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Gil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9" roundtripDataSignature="AMtx7mgt0a2BNuNbPESCaDtDFOIOOte8S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illSans-regular.fntdata"/><Relationship Id="rId16" Type="http://schemas.openxmlformats.org/officeDocument/2006/relationships/slide" Target="slides/slide12.xml"/><Relationship Id="rId19" Type="http://customschemas.google.com/relationships/presentationmetadata" Target="metadata"/><Relationship Id="rId18" Type="http://schemas.openxmlformats.org/officeDocument/2006/relationships/font" Target="fonts/GillSans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https://deepai.org/machine-learning-model/text2img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797828ae9b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1797828ae9b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https://deepai.org/machine-learning-model/text2img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1" name="Google Shape;3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https://deepai.org/machine-learning-model/text2img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Mission statements: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Accelerating global energy transition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Improving openness to maximize global impact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Enabling effective global collaboration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2" name="Google Shape;222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" name="Google Shape;22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3" name="Google Shape;263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x">
  <p:cSld name="TITLE_AND_BODY">
    <p:bg>
      <p:bgPr>
        <a:solidFill>
          <a:srgbClr val="F2F2F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" name="Google Shape;14;p13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uto con didascalia" showMasterSp="0">
  <p:cSld name="9_Contenuto con didascalia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4;p19" id="54" name="Google Shape;54;p22"/>
          <p:cNvPicPr preferRelativeResize="0"/>
          <p:nvPr/>
        </p:nvPicPr>
        <p:blipFill rotWithShape="1">
          <a:blip r:embed="rId2">
            <a:alphaModFix/>
          </a:blip>
          <a:srcRect b="0" l="2220" r="945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66;p19" id="56" name="Google Shape;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334963" y="1784350"/>
            <a:ext cx="5580001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6277038" y="1784350"/>
            <a:ext cx="5580002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uto con didascalia" showMasterSp="0">
  <p:cSld name="13_Contenuto con didascali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72;p20" id="62" name="Google Shape;6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3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334963" y="1784350"/>
            <a:ext cx="5580001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6277038" y="1784350"/>
            <a:ext cx="5580002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solidFill>
          <a:srgbClr val="F2F2F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ill Sans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uto con didascalia" showMasterSp="0">
  <p:cSld name="10_Contenuto con didascalia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3;p22" id="71" name="Google Shape;71;p25"/>
          <p:cNvPicPr preferRelativeResize="0"/>
          <p:nvPr/>
        </p:nvPicPr>
        <p:blipFill rotWithShape="1">
          <a:blip r:embed="rId2">
            <a:alphaModFix/>
          </a:blip>
          <a:srcRect b="0" l="2220" r="945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85;p22" id="73" name="Google Shape;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5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34963" y="2299317"/>
            <a:ext cx="5580001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2" type="body"/>
          </p:nvPr>
        </p:nvSpPr>
        <p:spPr>
          <a:xfrm>
            <a:off x="6277038" y="2299317"/>
            <a:ext cx="5580002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3" type="body"/>
          </p:nvPr>
        </p:nvSpPr>
        <p:spPr>
          <a:xfrm>
            <a:off x="334962" y="1624012"/>
            <a:ext cx="5580064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4" type="body"/>
          </p:nvPr>
        </p:nvSpPr>
        <p:spPr>
          <a:xfrm>
            <a:off x="6276975" y="1624012"/>
            <a:ext cx="558006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uto con didascalia" showMasterSp="0">
  <p:cSld name="12_Contenuto con didascalia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93;p23" id="81" name="Google Shape;8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334963" y="2299317"/>
            <a:ext cx="5580001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2" type="body"/>
          </p:nvPr>
        </p:nvSpPr>
        <p:spPr>
          <a:xfrm>
            <a:off x="6277038" y="2299317"/>
            <a:ext cx="5580002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3" type="body"/>
          </p:nvPr>
        </p:nvSpPr>
        <p:spPr>
          <a:xfrm>
            <a:off x="334962" y="1624012"/>
            <a:ext cx="5580064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4" type="body"/>
          </p:nvPr>
        </p:nvSpPr>
        <p:spPr>
          <a:xfrm>
            <a:off x="6276975" y="1624012"/>
            <a:ext cx="558006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>
  <p:cSld name="OBJECT_WITH_CAPTION_TEXT 2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/>
          <p:nvPr/>
        </p:nvSpPr>
        <p:spPr>
          <a:xfrm>
            <a:off x="-1" y="0"/>
            <a:ext cx="6493567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8823"/>
                </a:srgbClr>
              </a:gs>
              <a:gs pos="100000">
                <a:srgbClr val="F8C339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27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27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None/>
              <a:defRPr b="1" sz="2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Google Shape;112;p25"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to con didascalia" showMasterSp="0">
  <p:cSld name="3_Contenuto con didascalia 2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8823"/>
                </a:srgbClr>
              </a:gs>
              <a:gs pos="100000">
                <a:srgbClr val="F8C339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28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16;p26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uto con didascalia" showMasterSp="0">
  <p:cSld name="4_Contenuto con didascalia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20;p27" id="102" name="Google Shape;10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>
  <p:cSld name="OBJECT 2">
    <p:bg>
      <p:bgPr>
        <a:solidFill>
          <a:srgbClr val="F2F2F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" type="body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uto con didascalia" showMasterSp="0">
  <p:cSld name="11_Contenuto con didascalia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8;p29" id="108" name="Google Shape;108;p31"/>
          <p:cNvPicPr preferRelativeResize="0"/>
          <p:nvPr/>
        </p:nvPicPr>
        <p:blipFill rotWithShape="1">
          <a:blip r:embed="rId2">
            <a:alphaModFix/>
          </a:blip>
          <a:srcRect b="0" l="2220" r="945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30;p29" id="110" name="Google Shape;1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1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uto con didascalia">
  <p:cSld name="4_Contenuto con didascali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2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>
  <p:cSld name="OBJECT 3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secHead">
  <p:cSld name="SECTION_HEADER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showMasterSp="0" type="twoObj">
  <p:cSld name="TWO_OBJECTS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showMasterSp="0" type="twoTxTwoObj">
  <p:cSld name="TWO_OBJECTS_WITH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3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6"/>
          <p:cNvSpPr txBox="1"/>
          <p:nvPr>
            <p:ph idx="2" type="body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3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>
  <p:cSld name="OBJECT_WITH_CAPTION_TEXT 3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showMasterSp="0" type="picTx">
  <p:cSld name="PICTURE_WITH_CAPTION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0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showMasterSp="0" type="vertTx">
  <p:cSld name="VERTICAL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41"/>
          <p:cNvSpPr txBox="1"/>
          <p:nvPr>
            <p:ph idx="1" type="body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1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 type="objTx">
  <p:cSld name="OBJECT_WITH_CAPTION_TEXT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;p12" id="18" name="Google Shape;18;p15"/>
          <p:cNvPicPr preferRelativeResize="0"/>
          <p:nvPr/>
        </p:nvPicPr>
        <p:blipFill rotWithShape="1">
          <a:blip r:embed="rId2">
            <a:alphaModFix/>
          </a:blip>
          <a:srcRect b="30052" l="0" r="55938" t="0"/>
          <a:stretch/>
        </p:blipFill>
        <p:spPr>
          <a:xfrm>
            <a:off x="1" y="-1"/>
            <a:ext cx="649224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1659176" y="6450213"/>
            <a:ext cx="365761" cy="2016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000000">
              <a:alpha val="36862"/>
            </a:srgbClr>
          </a:solidFill>
          <a:ln cap="sq" cmpd="sng" w="317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5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showMasterSp="0" type="vertTitleAndTx">
  <p:cSld name="VERTICAL_TITLE_AND_VERTICAL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2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42"/>
          <p:cNvSpPr txBox="1"/>
          <p:nvPr>
            <p:ph idx="1" type="body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to con didascalia" showMasterSp="0">
  <p:cSld name="2_Contenuto con didascalia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-1" y="0"/>
            <a:ext cx="6493567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8823"/>
                </a:srgbClr>
              </a:gs>
              <a:gs pos="100000">
                <a:srgbClr val="F8C339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16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None/>
              <a:defRPr b="1" sz="2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Google Shape;39;p13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to con didascalia" showMasterSp="0">
  <p:cSld name="3_Contenuto con didascalia"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8823"/>
                </a:srgbClr>
              </a:gs>
              <a:gs pos="100000">
                <a:srgbClr val="F8C339">
                  <a:alpha val="4196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43;p14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obj">
  <p:cSld name="OBJECT">
    <p:bg>
      <p:bgPr>
        <a:solidFill>
          <a:srgbClr val="F2F2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uto con didascalia" showMasterSp="0">
  <p:cSld name="5_Contenuto con didascali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52;p16" id="42" name="Google Shape;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9"/>
          <p:cNvSpPr txBox="1"/>
          <p:nvPr>
            <p:ph type="title"/>
          </p:nvPr>
        </p:nvSpPr>
        <p:spPr>
          <a:xfrm>
            <a:off x="2762655" y="400553"/>
            <a:ext cx="6264614" cy="834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uto con didascalia" showMasterSp="0">
  <p:cSld name="11_Contenuto con didascali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17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2220" r="945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57;p17" id="47" name="Google Shape;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0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uto con didascalia" showMasterSp="0">
  <p:cSld name="14_Contenuto con didascalia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61;p18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2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4;p11" id="8" name="Google Shape;8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2"/>
          <p:cNvSpPr txBox="1"/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jp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5.png"/><Relationship Id="rId5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20.png"/><Relationship Id="rId7" Type="http://schemas.openxmlformats.org/officeDocument/2006/relationships/image" Target="../media/image16.png"/><Relationship Id="rId8" Type="http://schemas.openxmlformats.org/officeDocument/2006/relationships/image" Target="../media/image14.png"/><Relationship Id="rId10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image" Target="../media/image32.png"/><Relationship Id="rId5" Type="http://schemas.openxmlformats.org/officeDocument/2006/relationships/image" Target="../media/image22.png"/><Relationship Id="rId6" Type="http://schemas.openxmlformats.org/officeDocument/2006/relationships/image" Target="../media/image28.png"/><Relationship Id="rId7" Type="http://schemas.openxmlformats.org/officeDocument/2006/relationships/image" Target="../media/image26.png"/><Relationship Id="rId8" Type="http://schemas.openxmlformats.org/officeDocument/2006/relationships/image" Target="../media/image34.png"/><Relationship Id="rId10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image" Target="../media/image2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"/>
          <p:cNvGrpSpPr/>
          <p:nvPr/>
        </p:nvGrpSpPr>
        <p:grpSpPr>
          <a:xfrm>
            <a:off x="5404058" y="5950976"/>
            <a:ext cx="1379937" cy="533818"/>
            <a:chOff x="0" y="-1"/>
            <a:chExt cx="1379935" cy="533817"/>
          </a:xfrm>
        </p:grpSpPr>
        <p:sp>
          <p:nvSpPr>
            <p:cNvPr id="164" name="Google Shape;164;p1"/>
            <p:cNvSpPr/>
            <p:nvPr/>
          </p:nvSpPr>
          <p:spPr>
            <a:xfrm>
              <a:off x="481" y="17731"/>
              <a:ext cx="1379277" cy="516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214;p1" id="165" name="Google Shape;165;p1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0" y="-1"/>
              <a:ext cx="1379935" cy="533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"/>
          <p:cNvSpPr txBox="1"/>
          <p:nvPr/>
        </p:nvSpPr>
        <p:spPr>
          <a:xfrm>
            <a:off x="140821" y="904888"/>
            <a:ext cx="11906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Gill Sans"/>
              <a:buNone/>
            </a:pPr>
            <a:r>
              <a:rPr b="1" lang="en-US" sz="3600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Openmod - South Africa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b="1"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Introduction to PyPSA meets Earth initiative</a:t>
            </a: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"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140821" y="4903048"/>
            <a:ext cx="119064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1" lang="en-US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.10.2022,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Maximilian Parzen (Co-director PyPSA-Earth)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17;p1" id="168" name="Google Shape;168;p1"/>
          <p:cNvPicPr preferRelativeResize="0"/>
          <p:nvPr/>
        </p:nvPicPr>
        <p:blipFill rotWithShape="1">
          <a:blip r:embed="rId4">
            <a:alphaModFix/>
          </a:blip>
          <a:srcRect b="0" l="0" r="53165" t="0"/>
          <a:stretch/>
        </p:blipFill>
        <p:spPr>
          <a:xfrm>
            <a:off x="5986496" y="6545939"/>
            <a:ext cx="215058" cy="229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8;p1" id="169" name="Google Shape;1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1885" y="2257535"/>
            <a:ext cx="2584278" cy="258427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1797828ae9b_0_3"/>
          <p:cNvGrpSpPr/>
          <p:nvPr/>
        </p:nvGrpSpPr>
        <p:grpSpPr>
          <a:xfrm>
            <a:off x="5404058" y="5950976"/>
            <a:ext cx="1379938" cy="533810"/>
            <a:chOff x="0" y="-1"/>
            <a:chExt cx="1379938" cy="533810"/>
          </a:xfrm>
        </p:grpSpPr>
        <p:sp>
          <p:nvSpPr>
            <p:cNvPr id="284" name="Google Shape;284;g1797828ae9b_0_3"/>
            <p:cNvSpPr/>
            <p:nvPr/>
          </p:nvSpPr>
          <p:spPr>
            <a:xfrm>
              <a:off x="481" y="17731"/>
              <a:ext cx="1379400" cy="516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214;p1" id="285" name="Google Shape;285;g1797828ae9b_0_3"/>
            <p:cNvPicPr preferRelativeResize="0"/>
            <p:nvPr/>
          </p:nvPicPr>
          <p:blipFill rotWithShape="1">
            <a:blip r:embed="rId3">
              <a:alphaModFix/>
            </a:blip>
            <a:srcRect b="823" l="2658" r="9606" t="0"/>
            <a:stretch/>
          </p:blipFill>
          <p:spPr>
            <a:xfrm>
              <a:off x="0" y="-1"/>
              <a:ext cx="1379938" cy="5338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6" name="Google Shape;286;g1797828ae9b_0_3"/>
          <p:cNvSpPr txBox="1"/>
          <p:nvPr/>
        </p:nvSpPr>
        <p:spPr>
          <a:xfrm>
            <a:off x="140821" y="904888"/>
            <a:ext cx="119064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Gill Sans"/>
              <a:buNone/>
            </a:pPr>
            <a:r>
              <a:rPr b="1" lang="en-US" sz="3600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PyPSA-Earth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lang="en-US" sz="3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Build your national representation</a:t>
            </a:r>
            <a:endParaRPr b="1" sz="3600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17;p1" id="287" name="Google Shape;287;g1797828ae9b_0_3"/>
          <p:cNvPicPr preferRelativeResize="0"/>
          <p:nvPr/>
        </p:nvPicPr>
        <p:blipFill rotWithShape="1">
          <a:blip r:embed="rId4">
            <a:alphaModFix/>
          </a:blip>
          <a:srcRect b="0" l="0" r="53165" t="0"/>
          <a:stretch/>
        </p:blipFill>
        <p:spPr>
          <a:xfrm>
            <a:off x="5986496" y="6545939"/>
            <a:ext cx="215058" cy="22919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1797828ae9b_0_3"/>
          <p:cNvSpPr txBox="1"/>
          <p:nvPr>
            <p:ph idx="12" type="sldNum"/>
          </p:nvPr>
        </p:nvSpPr>
        <p:spPr>
          <a:xfrm>
            <a:off x="11670902" y="6299974"/>
            <a:ext cx="258600" cy="206100"/>
          </a:xfrm>
          <a:prstGeom prst="rect">
            <a:avLst/>
          </a:prstGeom>
          <a:solidFill>
            <a:srgbClr val="1D1D1D">
              <a:alpha val="69020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grpSp>
        <p:nvGrpSpPr>
          <p:cNvPr id="289" name="Google Shape;289;g1797828ae9b_0_3"/>
          <p:cNvGrpSpPr/>
          <p:nvPr/>
        </p:nvGrpSpPr>
        <p:grpSpPr>
          <a:xfrm>
            <a:off x="403045" y="2527481"/>
            <a:ext cx="4225200" cy="3119700"/>
            <a:chOff x="-1" y="-1"/>
            <a:chExt cx="4225200" cy="3119700"/>
          </a:xfrm>
        </p:grpSpPr>
        <p:sp>
          <p:nvSpPr>
            <p:cNvPr id="290" name="Google Shape;290;g1797828ae9b_0_3"/>
            <p:cNvSpPr/>
            <p:nvPr/>
          </p:nvSpPr>
          <p:spPr>
            <a:xfrm>
              <a:off x="-1" y="-1"/>
              <a:ext cx="4225200" cy="31197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1" name="Google Shape;291;g1797828ae9b_0_3"/>
            <p:cNvSpPr txBox="1"/>
            <p:nvPr/>
          </p:nvSpPr>
          <p:spPr>
            <a:xfrm>
              <a:off x="45724" y="-1"/>
              <a:ext cx="4133700" cy="24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lang="en-US" sz="1800">
                  <a:latin typeface="Gill Sans"/>
                  <a:ea typeface="Gill Sans"/>
                  <a:cs typeface="Gill Sans"/>
                  <a:sym typeface="Gill Sans"/>
                </a:rPr>
                <a:t>ARGUMENTS AGAINST 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PyPSA-Earth is too complex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Gill Sans"/>
                <a:buChar char="•"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The data interfaces are not clear, it’s hard to add accurate South Africa data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Gill Sans"/>
                <a:buChar char="•"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It takes too much time to add changes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Gill Sans"/>
                <a:buChar char="•"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It takes too much time to do studies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&gt; Building an own model is simpler &amp; faster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92" name="Google Shape;292;g1797828ae9b_0_3"/>
          <p:cNvGrpSpPr/>
          <p:nvPr/>
        </p:nvGrpSpPr>
        <p:grpSpPr>
          <a:xfrm>
            <a:off x="4821475" y="2527475"/>
            <a:ext cx="7108054" cy="3119700"/>
            <a:chOff x="-1" y="-1"/>
            <a:chExt cx="4225200" cy="3119700"/>
          </a:xfrm>
        </p:grpSpPr>
        <p:sp>
          <p:nvSpPr>
            <p:cNvPr id="293" name="Google Shape;293;g1797828ae9b_0_3"/>
            <p:cNvSpPr/>
            <p:nvPr/>
          </p:nvSpPr>
          <p:spPr>
            <a:xfrm>
              <a:off x="-1" y="-1"/>
              <a:ext cx="4225200" cy="31197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94" name="Google Shape;294;g1797828ae9b_0_3"/>
            <p:cNvSpPr txBox="1"/>
            <p:nvPr/>
          </p:nvSpPr>
          <p:spPr>
            <a:xfrm>
              <a:off x="-1" y="24"/>
              <a:ext cx="4225200" cy="78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lang="en-US" sz="1800">
                  <a:latin typeface="Gill Sans"/>
                  <a:ea typeface="Gill Sans"/>
                  <a:cs typeface="Gill Sans"/>
                  <a:sym typeface="Gill Sans"/>
                </a:rPr>
                <a:t>ARGUMENTS FOR IT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800"/>
                <a:buFont typeface="Gill Sans"/>
                <a:buChar char="•"/>
              </a:pPr>
              <a:r>
                <a:rPr lang="en-US" sz="1800">
                  <a:latin typeface="Gill Sans"/>
                  <a:ea typeface="Gill Sans"/>
                  <a:cs typeface="Gill Sans"/>
                  <a:sym typeface="Gill Sans"/>
                </a:rPr>
                <a:t>Simple to execute</a:t>
              </a:r>
              <a:endParaRPr sz="1800"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95" name="Google Shape;295;g1797828ae9b_0_3"/>
          <p:cNvSpPr txBox="1"/>
          <p:nvPr/>
        </p:nvSpPr>
        <p:spPr>
          <a:xfrm>
            <a:off x="4821400" y="3244350"/>
            <a:ext cx="710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Plenty options and covers complex physical limitations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○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“standing on the shoulders of giants”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6" name="Google Shape;296;g1797828ae9b_0_3"/>
          <p:cNvSpPr txBox="1"/>
          <p:nvPr/>
        </p:nvSpPr>
        <p:spPr>
          <a:xfrm>
            <a:off x="4821400" y="3758588"/>
            <a:ext cx="71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Validated by industry and research in many regions (growing)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7" name="Google Shape;297;g1797828ae9b_0_3"/>
          <p:cNvSpPr txBox="1"/>
          <p:nvPr/>
        </p:nvSpPr>
        <p:spPr>
          <a:xfrm>
            <a:off x="4821400" y="4024088"/>
            <a:ext cx="7108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Active user and developer community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○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“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given enough eyeballs, all bugs are shallow</a:t>
            </a: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”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○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Higher stability by rich set of tests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ill Sans"/>
              <a:buChar char="○"/>
            </a:pPr>
            <a:r>
              <a:rPr lang="en-US" sz="1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Shared maintenance</a:t>
            </a:r>
            <a:endParaRPr sz="18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8" name="Google Shape;298;g1797828ae9b_0_3"/>
          <p:cNvSpPr txBox="1"/>
          <p:nvPr/>
        </p:nvSpPr>
        <p:spPr>
          <a:xfrm>
            <a:off x="4821400" y="5282175"/>
            <a:ext cx="710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Gill Sans"/>
              <a:buChar char="•"/>
            </a:pPr>
            <a:r>
              <a:rPr lang="en-US" sz="1800">
                <a:solidFill>
                  <a:schemeClr val="dk1"/>
                </a:solidFill>
                <a:highlight>
                  <a:srgbClr val="00B050"/>
                </a:highlight>
                <a:latin typeface="Gill Sans"/>
                <a:ea typeface="Gill Sans"/>
                <a:cs typeface="Gill Sans"/>
                <a:sym typeface="Gill Sans"/>
              </a:rPr>
              <a:t>WE CAN IMPROVE &amp; OUR DEVELOPMENTS HELP THE WORLD</a:t>
            </a:r>
            <a:endParaRPr sz="1800">
              <a:solidFill>
                <a:schemeClr val="dk1"/>
              </a:solidFill>
              <a:highlight>
                <a:srgbClr val="00B050"/>
              </a:highlight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1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05;p7" id="303" name="Google Shape;30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-386"/>
            <a:ext cx="12236450" cy="6858771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7"/>
          <p:cNvSpPr txBox="1"/>
          <p:nvPr>
            <p:ph idx="12" type="sldNum"/>
          </p:nvPr>
        </p:nvSpPr>
        <p:spPr>
          <a:xfrm>
            <a:off x="11712740" y="6445451"/>
            <a:ext cx="258633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</a:pPr>
            <a:fld id="{00000000-1234-1234-1234-123412341234}" type="slidenum">
              <a:rPr lang="en-US" sz="1100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  <p:grpSp>
        <p:nvGrpSpPr>
          <p:cNvPr id="305" name="Google Shape;305;p7"/>
          <p:cNvGrpSpPr/>
          <p:nvPr/>
        </p:nvGrpSpPr>
        <p:grpSpPr>
          <a:xfrm>
            <a:off x="10269556" y="41355"/>
            <a:ext cx="2063830" cy="706831"/>
            <a:chOff x="0" y="0"/>
            <a:chExt cx="2063829" cy="706829"/>
          </a:xfrm>
        </p:grpSpPr>
        <p:sp>
          <p:nvSpPr>
            <p:cNvPr id="306" name="Google Shape;306;p7"/>
            <p:cNvSpPr/>
            <p:nvPr/>
          </p:nvSpPr>
          <p:spPr>
            <a:xfrm>
              <a:off x="55463" y="23285"/>
              <a:ext cx="1809863" cy="6777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309;p7" id="307" name="Google Shape;307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63829" cy="7068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8" name="Google Shape;308;p7"/>
          <p:cNvGrpSpPr/>
          <p:nvPr/>
        </p:nvGrpSpPr>
        <p:grpSpPr>
          <a:xfrm>
            <a:off x="-43236" y="1220353"/>
            <a:ext cx="12329324" cy="1583741"/>
            <a:chOff x="-1" y="0"/>
            <a:chExt cx="12329322" cy="1583739"/>
          </a:xfrm>
        </p:grpSpPr>
        <p:sp>
          <p:nvSpPr>
            <p:cNvPr id="309" name="Google Shape;309;p7"/>
            <p:cNvSpPr/>
            <p:nvPr/>
          </p:nvSpPr>
          <p:spPr>
            <a:xfrm>
              <a:off x="-1" y="0"/>
              <a:ext cx="12329322" cy="1583739"/>
            </a:xfrm>
            <a:prstGeom prst="rect">
              <a:avLst/>
            </a:prstGeom>
            <a:solidFill>
              <a:srgbClr val="0015FF">
                <a:alpha val="14117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7"/>
            <p:cNvSpPr txBox="1"/>
            <p:nvPr/>
          </p:nvSpPr>
          <p:spPr>
            <a:xfrm>
              <a:off x="45724" y="422319"/>
              <a:ext cx="12237871" cy="739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Gill Sans"/>
                <a:buNone/>
              </a:pPr>
              <a:r>
                <a:rPr b="1" i="0" lang="en-US" sz="44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How to be part of the team?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1" name="Google Shape;311;p7"/>
          <p:cNvGrpSpPr/>
          <p:nvPr/>
        </p:nvGrpSpPr>
        <p:grpSpPr>
          <a:xfrm>
            <a:off x="4002920" y="2804343"/>
            <a:ext cx="4225186" cy="3119696"/>
            <a:chOff x="-1" y="-1"/>
            <a:chExt cx="4225185" cy="3119695"/>
          </a:xfrm>
        </p:grpSpPr>
        <p:sp>
          <p:nvSpPr>
            <p:cNvPr id="312" name="Google Shape;312;p7"/>
            <p:cNvSpPr/>
            <p:nvPr/>
          </p:nvSpPr>
          <p:spPr>
            <a:xfrm>
              <a:off x="-1" y="-1"/>
              <a:ext cx="4225185" cy="311969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3" name="Google Shape;313;p7"/>
            <p:cNvSpPr txBox="1"/>
            <p:nvPr/>
          </p:nvSpPr>
          <p:spPr>
            <a:xfrm>
              <a:off x="45724" y="-1"/>
              <a:ext cx="4133735" cy="2816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SET GOALS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mindset to contribute 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data interface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methods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technology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Performance increase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Rewrite legacy code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validation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package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4" name="Google Shape;314;p7"/>
          <p:cNvGrpSpPr/>
          <p:nvPr/>
        </p:nvGrpSpPr>
        <p:grpSpPr>
          <a:xfrm>
            <a:off x="94440" y="2818801"/>
            <a:ext cx="3820374" cy="2085301"/>
            <a:chOff x="0" y="0"/>
            <a:chExt cx="3820372" cy="2085300"/>
          </a:xfrm>
        </p:grpSpPr>
        <p:sp>
          <p:nvSpPr>
            <p:cNvPr id="315" name="Google Shape;315;p7"/>
            <p:cNvSpPr/>
            <p:nvPr/>
          </p:nvSpPr>
          <p:spPr>
            <a:xfrm>
              <a:off x="0" y="0"/>
              <a:ext cx="3820372" cy="1583739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6" name="Google Shape;316;p7"/>
            <p:cNvSpPr txBox="1"/>
            <p:nvPr/>
          </p:nvSpPr>
          <p:spPr>
            <a:xfrm>
              <a:off x="45724" y="0"/>
              <a:ext cx="3728923" cy="20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GET INFORMED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gain knowledge 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Check out publications/papers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Checkout YouTube/ Google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GitHub issues &amp; PR’s indicate needs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17" name="Google Shape;317;p7"/>
          <p:cNvGrpSpPr/>
          <p:nvPr/>
        </p:nvGrpSpPr>
        <p:grpSpPr>
          <a:xfrm>
            <a:off x="8316210" y="2810884"/>
            <a:ext cx="3820374" cy="3113155"/>
            <a:chOff x="-1" y="-1"/>
            <a:chExt cx="3820373" cy="3113154"/>
          </a:xfrm>
        </p:grpSpPr>
        <p:sp>
          <p:nvSpPr>
            <p:cNvPr id="318" name="Google Shape;318;p7"/>
            <p:cNvSpPr/>
            <p:nvPr/>
          </p:nvSpPr>
          <p:spPr>
            <a:xfrm>
              <a:off x="-1" y="-1"/>
              <a:ext cx="3820373" cy="31131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19" name="Google Shape;319;p7"/>
            <p:cNvSpPr txBox="1"/>
            <p:nvPr/>
          </p:nvSpPr>
          <p:spPr>
            <a:xfrm>
              <a:off x="45724" y="-1"/>
              <a:ext cx="3728923" cy="2085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REACH OUT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understand how to do that 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Write us on Discord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Write a comment on GitHub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Join “open” meetings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571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320" name="Google Shape;320;p7"/>
          <p:cNvGrpSpPr/>
          <p:nvPr/>
        </p:nvGrpSpPr>
        <p:grpSpPr>
          <a:xfrm>
            <a:off x="94439" y="4500376"/>
            <a:ext cx="3820375" cy="1423665"/>
            <a:chOff x="-1" y="-1"/>
            <a:chExt cx="3820373" cy="1423663"/>
          </a:xfrm>
        </p:grpSpPr>
        <p:sp>
          <p:nvSpPr>
            <p:cNvPr id="321" name="Google Shape;321;p7"/>
            <p:cNvSpPr/>
            <p:nvPr/>
          </p:nvSpPr>
          <p:spPr>
            <a:xfrm>
              <a:off x="-1" y="-1"/>
              <a:ext cx="3820373" cy="142366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22" name="Google Shape;322;p7"/>
            <p:cNvSpPr txBox="1"/>
            <p:nvPr/>
          </p:nvSpPr>
          <p:spPr>
            <a:xfrm>
              <a:off x="45724" y="-1"/>
              <a:ext cx="3728923" cy="1285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USE TOOLS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gain experience -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Apply tools for a small or big study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Play around with tools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11"/>
          <p:cNvGrpSpPr/>
          <p:nvPr/>
        </p:nvGrpSpPr>
        <p:grpSpPr>
          <a:xfrm>
            <a:off x="5404058" y="5950976"/>
            <a:ext cx="1379937" cy="533818"/>
            <a:chOff x="0" y="-1"/>
            <a:chExt cx="1379935" cy="533817"/>
          </a:xfrm>
        </p:grpSpPr>
        <p:sp>
          <p:nvSpPr>
            <p:cNvPr id="328" name="Google Shape;328;p11"/>
            <p:cNvSpPr/>
            <p:nvPr/>
          </p:nvSpPr>
          <p:spPr>
            <a:xfrm>
              <a:off x="481" y="17731"/>
              <a:ext cx="1379277" cy="516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323;p8" id="329" name="Google Shape;329;p11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0" y="-1"/>
              <a:ext cx="1379935" cy="533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0" name="Google Shape;330;p11"/>
          <p:cNvSpPr txBox="1"/>
          <p:nvPr/>
        </p:nvSpPr>
        <p:spPr>
          <a:xfrm>
            <a:off x="1909025" y="752700"/>
            <a:ext cx="8370000" cy="11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800"/>
              <a:buFont typeface="Gill Sans"/>
              <a:buNone/>
            </a:pPr>
            <a:r>
              <a:rPr b="1" i="0" lang="en-US" sz="3400" u="none" cap="none" strike="noStrike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YOU CAN CHANGE THE WORLD</a:t>
            </a:r>
            <a:r>
              <a:rPr b="1" lang="en-US" sz="3400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 &amp; </a:t>
            </a:r>
            <a:r>
              <a:rPr b="1" lang="en-US" sz="3400" u="sng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NOT</a:t>
            </a:r>
            <a:r>
              <a:rPr b="1" lang="en-US" sz="3400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 ONLY ONE COUNTRY!</a:t>
            </a:r>
            <a:endParaRPr b="0" i="0" sz="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1"/>
          <p:cNvSpPr txBox="1"/>
          <p:nvPr/>
        </p:nvSpPr>
        <p:spPr>
          <a:xfrm>
            <a:off x="140821" y="4750648"/>
            <a:ext cx="1190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r>
              <a:rPr b="1" lang="en-US" sz="2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8</a:t>
            </a: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.10.2022,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Maximilian Parzen (Co-director PyPSA-Earth)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326;p8" id="332" name="Google Shape;332;p11"/>
          <p:cNvPicPr preferRelativeResize="0"/>
          <p:nvPr/>
        </p:nvPicPr>
        <p:blipFill rotWithShape="1">
          <a:blip r:embed="rId4">
            <a:alphaModFix/>
          </a:blip>
          <a:srcRect b="0" l="0" r="53165" t="0"/>
          <a:stretch/>
        </p:blipFill>
        <p:spPr>
          <a:xfrm>
            <a:off x="5986496" y="6545939"/>
            <a:ext cx="215058" cy="229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8" id="333" name="Google Shape;333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1885" y="2105137"/>
            <a:ext cx="2584278" cy="258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/>
          <p:nvPr/>
        </p:nvSpPr>
        <p:spPr>
          <a:xfrm>
            <a:off x="-388943" y="2043835"/>
            <a:ext cx="12751838" cy="4524316"/>
          </a:xfrm>
          <a:prstGeom prst="rect">
            <a:avLst/>
          </a:prstGeom>
          <a:solidFill>
            <a:srgbClr val="EBDFDF">
              <a:alpha val="49019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3"/>
          <p:cNvGrpSpPr/>
          <p:nvPr/>
        </p:nvGrpSpPr>
        <p:grpSpPr>
          <a:xfrm>
            <a:off x="4570635" y="411328"/>
            <a:ext cx="3050728" cy="1191440"/>
            <a:chOff x="-1" y="-1"/>
            <a:chExt cx="3050727" cy="1191439"/>
          </a:xfrm>
        </p:grpSpPr>
        <p:sp>
          <p:nvSpPr>
            <p:cNvPr id="177" name="Google Shape;177;p3"/>
            <p:cNvSpPr/>
            <p:nvPr/>
          </p:nvSpPr>
          <p:spPr>
            <a:xfrm>
              <a:off x="1064" y="39575"/>
              <a:ext cx="3049270" cy="1151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243;p3" id="178" name="Google Shape;178;p3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-1" y="-1"/>
              <a:ext cx="3050727" cy="1191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 Shape;245;p3"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434" y="2116776"/>
            <a:ext cx="4274358" cy="229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46;p3"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53" y="4448981"/>
            <a:ext cx="3188518" cy="2061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"/>
          <p:cNvGrpSpPr/>
          <p:nvPr/>
        </p:nvGrpSpPr>
        <p:grpSpPr>
          <a:xfrm>
            <a:off x="1107198" y="4460014"/>
            <a:ext cx="5470748" cy="2057563"/>
            <a:chOff x="-2" y="-2"/>
            <a:chExt cx="5470746" cy="2057561"/>
          </a:xfrm>
        </p:grpSpPr>
        <p:grpSp>
          <p:nvGrpSpPr>
            <p:cNvPr id="182" name="Google Shape;182;p3"/>
            <p:cNvGrpSpPr/>
            <p:nvPr/>
          </p:nvGrpSpPr>
          <p:grpSpPr>
            <a:xfrm>
              <a:off x="-2" y="-2"/>
              <a:ext cx="5470746" cy="2057561"/>
              <a:chOff x="-1" y="-1"/>
              <a:chExt cx="5470745" cy="2057559"/>
            </a:xfrm>
          </p:grpSpPr>
          <p:pic>
            <p:nvPicPr>
              <p:cNvPr descr="Google Shape;259;p3" id="183" name="Google Shape;183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81717" y="411052"/>
                <a:ext cx="1089027" cy="16465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4" name="Google Shape;184;p3"/>
              <p:cNvSpPr/>
              <p:nvPr/>
            </p:nvSpPr>
            <p:spPr>
              <a:xfrm>
                <a:off x="4432300" y="0"/>
                <a:ext cx="1038444" cy="445750"/>
              </a:xfrm>
              <a:prstGeom prst="rect">
                <a:avLst/>
              </a:prstGeom>
              <a:solidFill>
                <a:srgbClr val="F9FBFD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Gill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descr="Google Shape;261;p3" id="185" name="Google Shape;185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-1" y="-1"/>
                <a:ext cx="4432303" cy="20575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oogle Shape;262;p3" id="186" name="Google Shape;186;p3"/>
            <p:cNvPicPr preferRelativeResize="0"/>
            <p:nvPr/>
          </p:nvPicPr>
          <p:blipFill rotWithShape="1">
            <a:blip r:embed="rId7">
              <a:alphaModFix/>
            </a:blip>
            <a:srcRect b="83265" l="8953" r="27806" t="1"/>
            <a:stretch/>
          </p:blipFill>
          <p:spPr>
            <a:xfrm>
              <a:off x="983357" y="22116"/>
              <a:ext cx="2802945" cy="34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3"/>
          <p:cNvGrpSpPr/>
          <p:nvPr/>
        </p:nvGrpSpPr>
        <p:grpSpPr>
          <a:xfrm>
            <a:off x="7756356" y="170654"/>
            <a:ext cx="4389919" cy="1958301"/>
            <a:chOff x="0" y="0"/>
            <a:chExt cx="4389918" cy="1958300"/>
          </a:xfrm>
        </p:grpSpPr>
        <p:sp>
          <p:nvSpPr>
            <p:cNvPr id="188" name="Google Shape;188;p3"/>
            <p:cNvSpPr/>
            <p:nvPr/>
          </p:nvSpPr>
          <p:spPr>
            <a:xfrm>
              <a:off x="0" y="672800"/>
              <a:ext cx="693960" cy="40990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4B5BA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811618" y="0"/>
              <a:ext cx="3578300" cy="19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Grassroots initiative that aims to accelerate and cost-optimize the world’s transition to sustainable, accessible and reliable energy with open-source planning tools and open data.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264833" y="2118851"/>
            <a:ext cx="6715119" cy="2297917"/>
            <a:chOff x="264833" y="2118851"/>
            <a:chExt cx="6715119" cy="2297917"/>
          </a:xfrm>
        </p:grpSpPr>
        <p:grpSp>
          <p:nvGrpSpPr>
            <p:cNvPr id="191" name="Google Shape;191;p3"/>
            <p:cNvGrpSpPr/>
            <p:nvPr/>
          </p:nvGrpSpPr>
          <p:grpSpPr>
            <a:xfrm>
              <a:off x="264833" y="2118851"/>
              <a:ext cx="6715119" cy="2296946"/>
              <a:chOff x="0" y="-2"/>
              <a:chExt cx="6715118" cy="2296944"/>
            </a:xfrm>
          </p:grpSpPr>
          <p:grpSp>
            <p:nvGrpSpPr>
              <p:cNvPr id="192" name="Google Shape;192;p3"/>
              <p:cNvGrpSpPr/>
              <p:nvPr/>
            </p:nvGrpSpPr>
            <p:grpSpPr>
              <a:xfrm>
                <a:off x="0" y="-2"/>
                <a:ext cx="6715118" cy="2296944"/>
                <a:chOff x="0" y="-1"/>
                <a:chExt cx="6715117" cy="2296943"/>
              </a:xfrm>
            </p:grpSpPr>
            <p:sp>
              <p:nvSpPr>
                <p:cNvPr id="193" name="Google Shape;193;p3"/>
                <p:cNvSpPr/>
                <p:nvPr/>
              </p:nvSpPr>
              <p:spPr>
                <a:xfrm>
                  <a:off x="4713251" y="1683025"/>
                  <a:ext cx="2001863" cy="613917"/>
                </a:xfrm>
                <a:prstGeom prst="rect">
                  <a:avLst/>
                </a:prstGeom>
                <a:solidFill>
                  <a:srgbClr val="F9FBF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Gill Sa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194" name="Google Shape;194;p3"/>
                <p:cNvGrpSpPr/>
                <p:nvPr/>
              </p:nvGrpSpPr>
              <p:grpSpPr>
                <a:xfrm>
                  <a:off x="0" y="-1"/>
                  <a:ext cx="6715117" cy="2296541"/>
                  <a:chOff x="0" y="0"/>
                  <a:chExt cx="6715116" cy="2296539"/>
                </a:xfrm>
              </p:grpSpPr>
              <p:pic>
                <p:nvPicPr>
                  <p:cNvPr descr="Google Shape;251;p3" id="195" name="Google Shape;195;p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0" y="0"/>
                    <a:ext cx="4735460" cy="22965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4735459" y="0"/>
                    <a:ext cx="1979656" cy="613917"/>
                  </a:xfrm>
                  <a:prstGeom prst="rect">
                    <a:avLst/>
                  </a:prstGeom>
                  <a:solidFill>
                    <a:srgbClr val="F9FBFD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Gill Sans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  <p:pic>
                <p:nvPicPr>
                  <p:cNvPr descr="Google Shape;253;p3" id="197" name="Google Shape;197;p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4723868" y="475612"/>
                    <a:ext cx="990803" cy="16826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Google Shape;254;p3" id="198" name="Google Shape;198;p3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5703079" y="503554"/>
                    <a:ext cx="1012037" cy="16826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descr="Google Shape;255;p3" id="199" name="Google Shape;199;p3"/>
              <p:cNvPicPr preferRelativeResize="0"/>
              <p:nvPr/>
            </p:nvPicPr>
            <p:blipFill rotWithShape="1">
              <a:blip r:embed="rId8">
                <a:alphaModFix/>
              </a:blip>
              <a:srcRect b="84782" l="12288" r="12968" t="2055"/>
              <a:stretch/>
            </p:blipFill>
            <p:spPr>
              <a:xfrm>
                <a:off x="1808060" y="53278"/>
                <a:ext cx="3539360" cy="3022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3"/>
              <p:cNvSpPr/>
              <p:nvPr/>
            </p:nvSpPr>
            <p:spPr>
              <a:xfrm>
                <a:off x="293270" y="24495"/>
                <a:ext cx="1514790" cy="359833"/>
              </a:xfrm>
              <a:prstGeom prst="rect">
                <a:avLst/>
              </a:prstGeom>
              <a:solidFill>
                <a:srgbClr val="F3F6FA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Gill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>
              <a:off x="3854668" y="2530366"/>
              <a:ext cx="1158489" cy="188640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348" y="214"/>
                  </a:moveTo>
                  <a:lnTo>
                    <a:pt x="348" y="21386"/>
                  </a:lnTo>
                  <a:lnTo>
                    <a:pt x="21252" y="21386"/>
                  </a:lnTo>
                  <a:lnTo>
                    <a:pt x="21252" y="2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rotWithShape="0" dir="2700000" dist="228600">
                <a:srgbClr val="000000">
                  <a:alpha val="29019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02" name="Google Shape;202;p3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03" name="Google Shape;203;p3"/>
          <p:cNvSpPr/>
          <p:nvPr/>
        </p:nvSpPr>
        <p:spPr>
          <a:xfrm>
            <a:off x="2112750" y="4799026"/>
            <a:ext cx="1158516" cy="17185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48" y="214"/>
                </a:moveTo>
                <a:lnTo>
                  <a:pt x="348" y="21386"/>
                </a:lnTo>
                <a:lnTo>
                  <a:pt x="21252" y="21386"/>
                </a:lnTo>
                <a:lnTo>
                  <a:pt x="21252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rotWithShape="0" dir="2700000" dist="228600">
              <a:srgbClr val="000000">
                <a:alpha val="290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4" name="Google Shape;204;p3"/>
          <p:cNvSpPr/>
          <p:nvPr/>
        </p:nvSpPr>
        <p:spPr>
          <a:xfrm>
            <a:off x="3263313" y="4799026"/>
            <a:ext cx="1158516" cy="171855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348" y="214"/>
                </a:moveTo>
                <a:lnTo>
                  <a:pt x="348" y="21386"/>
                </a:lnTo>
                <a:lnTo>
                  <a:pt x="21252" y="21386"/>
                </a:lnTo>
                <a:lnTo>
                  <a:pt x="21252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90500" rotWithShape="0" dir="2700000" dist="228600">
              <a:srgbClr val="000000">
                <a:alpha val="2902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"/>
          <p:cNvSpPr txBox="1"/>
          <p:nvPr>
            <p:ph idx="12" type="sldNum"/>
          </p:nvPr>
        </p:nvSpPr>
        <p:spPr>
          <a:xfrm>
            <a:off x="11712740" y="6445451"/>
            <a:ext cx="258633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</a:pPr>
            <a:fld id="{00000000-1234-1234-1234-123412341234}" type="slidenum">
              <a:rPr lang="en-US" sz="1100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  <p:sp>
        <p:nvSpPr>
          <p:cNvPr id="210" name="Google Shape;210;p2"/>
          <p:cNvSpPr/>
          <p:nvPr/>
        </p:nvSpPr>
        <p:spPr>
          <a:xfrm>
            <a:off x="10231394" y="119448"/>
            <a:ext cx="1802027" cy="72081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11" name="Google Shape;211;p2"/>
          <p:cNvGrpSpPr/>
          <p:nvPr/>
        </p:nvGrpSpPr>
        <p:grpSpPr>
          <a:xfrm>
            <a:off x="403503" y="334111"/>
            <a:ext cx="10974045" cy="6485829"/>
            <a:chOff x="0" y="0"/>
            <a:chExt cx="10974044" cy="6485827"/>
          </a:xfrm>
        </p:grpSpPr>
        <p:pic>
          <p:nvPicPr>
            <p:cNvPr descr="Google Shape;227;p2" id="212" name="Google Shape;212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22333" cy="648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" name="Google Shape;213;p2"/>
            <p:cNvSpPr txBox="1"/>
            <p:nvPr/>
          </p:nvSpPr>
          <p:spPr>
            <a:xfrm>
              <a:off x="6743714" y="1174750"/>
              <a:ext cx="1269433" cy="44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C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PyPSA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7381703" y="3970356"/>
              <a:ext cx="1826295" cy="80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70C0"/>
                  </a:solidFill>
                  <a:latin typeface="Gill Sans"/>
                  <a:ea typeface="Gill Sans"/>
                  <a:cs typeface="Gill Sans"/>
                  <a:sym typeface="Gill Sans"/>
                </a:rPr>
                <a:t>PyPSA-Eur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2"/>
            <p:cNvSpPr txBox="1"/>
            <p:nvPr/>
          </p:nvSpPr>
          <p:spPr>
            <a:xfrm>
              <a:off x="8637594" y="4457624"/>
              <a:ext cx="1950893" cy="44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9BF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B9BF00"/>
                  </a:solidFill>
                  <a:latin typeface="Gill Sans"/>
                  <a:ea typeface="Gill Sans"/>
                  <a:cs typeface="Gill Sans"/>
                  <a:sym typeface="Gill Sans"/>
                </a:rPr>
                <a:t>OSeMOSYS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8896015" y="4907338"/>
              <a:ext cx="2078029" cy="115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E40C6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DE40C6"/>
                  </a:solidFill>
                  <a:latin typeface="Gill Sans"/>
                  <a:ea typeface="Gill Sans"/>
                  <a:cs typeface="Gill Sans"/>
                  <a:sym typeface="Gill Sans"/>
                </a:rPr>
                <a:t>OnSSET </a:t>
              </a:r>
              <a:endParaRPr b="0" i="0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B050"/>
                  </a:solidFill>
                  <a:latin typeface="Gill Sans"/>
                  <a:ea typeface="Gill Sans"/>
                  <a:cs typeface="Gill Sans"/>
                  <a:sym typeface="Gill Sans"/>
                </a:rPr>
                <a:t>OnSSET-Gep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 txBox="1"/>
            <p:nvPr/>
          </p:nvSpPr>
          <p:spPr>
            <a:xfrm>
              <a:off x="2903172" y="2336638"/>
              <a:ext cx="5571000" cy="1569900"/>
            </a:xfrm>
            <a:prstGeom prst="rect">
              <a:avLst/>
            </a:prstGeom>
            <a:solidFill>
              <a:schemeClr val="accent2"/>
            </a:solidFill>
            <a:ln cap="flat" cmpd="sng" w="31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Tools in the PyPSA ecosystem have in total more than 1000+ stars. It is the most popular one for open-source long-term energy planning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 txBox="1"/>
            <p:nvPr/>
          </p:nvSpPr>
          <p:spPr>
            <a:xfrm>
              <a:off x="823289" y="128665"/>
              <a:ext cx="9363772" cy="447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GitHub stars – indicating the user popularity and adoption 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oogle Shape;234;p2" id="219" name="Google Shape;219;p2"/>
          <p:cNvPicPr preferRelativeResize="0"/>
          <p:nvPr/>
        </p:nvPicPr>
        <p:blipFill rotWithShape="1">
          <a:blip r:embed="rId4">
            <a:alphaModFix/>
          </a:blip>
          <a:srcRect b="822" l="2657" r="9603" t="0"/>
          <a:stretch/>
        </p:blipFill>
        <p:spPr>
          <a:xfrm>
            <a:off x="10547951" y="92959"/>
            <a:ext cx="1513815" cy="59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25" name="Google Shape;225;p4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 DESIGN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(=PYPSA-EUR DESIGN)</a:t>
            </a:r>
            <a:endParaRPr/>
          </a:p>
        </p:txBody>
      </p:sp>
      <p:pic>
        <p:nvPicPr>
          <p:cNvPr descr="Google Shape;274;p4" id="226" name="Google Shape;22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541" y="1632280"/>
            <a:ext cx="5720918" cy="49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32" name="Google Shape;232;p5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 OUTPUT EXAMPLE</a:t>
            </a:r>
            <a:endParaRPr/>
          </a:p>
        </p:txBody>
      </p:sp>
      <p:pic>
        <p:nvPicPr>
          <p:cNvPr descr="Google Shape;281;p5" id="233" name="Google Shape;23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1899" y="1742831"/>
            <a:ext cx="5545440" cy="4775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2;p5" id="234" name="Google Shape;23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41" y="1742831"/>
            <a:ext cx="5521914" cy="4775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"/>
          <p:cNvSpPr txBox="1"/>
          <p:nvPr/>
        </p:nvSpPr>
        <p:spPr>
          <a:xfrm>
            <a:off x="3950422" y="1867873"/>
            <a:ext cx="1814573" cy="655423"/>
          </a:xfrm>
          <a:prstGeom prst="rect">
            <a:avLst/>
          </a:prstGeom>
          <a:noFill/>
          <a:ln cap="flat" cmpd="sng" w="38100">
            <a:solidFill>
              <a:srgbClr val="C5C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NIGERIA 2020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59 €/MWh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 txBox="1"/>
          <p:nvPr/>
        </p:nvSpPr>
        <p:spPr>
          <a:xfrm>
            <a:off x="9667630" y="1869158"/>
            <a:ext cx="1906955" cy="655423"/>
          </a:xfrm>
          <a:prstGeom prst="rect">
            <a:avLst/>
          </a:prstGeom>
          <a:noFill/>
          <a:ln cap="flat" cmpd="sng" w="38100">
            <a:solidFill>
              <a:srgbClr val="C5C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NIGERIA 2060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51 €/MWh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"/>
          <p:cNvSpPr txBox="1"/>
          <p:nvPr>
            <p:ph idx="12" type="sldNum"/>
          </p:nvPr>
        </p:nvSpPr>
        <p:spPr>
          <a:xfrm>
            <a:off x="11712740" y="6450213"/>
            <a:ext cx="258633" cy="2016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75" lIns="18275" spcFirstLastPara="1" rIns="18275" wrap="square" tIns="18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42" name="Google Shape;242;p6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rPr lang="en-US" sz="2200">
                <a:solidFill>
                  <a:srgbClr val="FFFFFF"/>
                </a:solidFill>
              </a:rPr>
              <a:t>THERE IS ALSO NEW STUFF</a:t>
            </a:r>
            <a:endParaRPr/>
          </a:p>
        </p:txBody>
      </p:sp>
      <p:sp>
        <p:nvSpPr>
          <p:cNvPr id="243" name="Google Shape;243;p6"/>
          <p:cNvSpPr txBox="1"/>
          <p:nvPr/>
        </p:nvSpPr>
        <p:spPr>
          <a:xfrm>
            <a:off x="459939" y="1860062"/>
            <a:ext cx="5527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DATA INTEGRATIONS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OpenStreetMap grid,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OpenStreetMap generators,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Global protected areas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Global landcover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load data integrations (h)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Parameter updates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00" lvl="1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FUNCTIONALITIES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Functions are generalized to work on Earth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Clustering along administrative zones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Augmented lines e.g. k-edge augmentation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testing, validation and illustration soft. design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266700" lvl="1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VALIDATIONS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Africa validation,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Nigeria close-look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93;p6" id="244" name="Google Shape;24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6080" y="64973"/>
            <a:ext cx="1721267" cy="1910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4;p6" id="245" name="Google Shape;245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75692"/>
            <a:ext cx="2887387" cy="1222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5;p6" id="246" name="Google Shape;246;p6"/>
          <p:cNvPicPr preferRelativeResize="0"/>
          <p:nvPr/>
        </p:nvPicPr>
        <p:blipFill rotWithShape="1">
          <a:blip r:embed="rId5">
            <a:alphaModFix/>
          </a:blip>
          <a:srcRect b="31671" l="0" r="0" t="0"/>
          <a:stretch/>
        </p:blipFill>
        <p:spPr>
          <a:xfrm>
            <a:off x="6558926" y="3049698"/>
            <a:ext cx="2643820" cy="1601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6;p6" id="247" name="Google Shape;247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5363" y="2018170"/>
            <a:ext cx="2155178" cy="911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7;p6" id="248" name="Google Shape;248;p6"/>
          <p:cNvPicPr preferRelativeResize="0"/>
          <p:nvPr/>
        </p:nvPicPr>
        <p:blipFill rotWithShape="1">
          <a:blip r:embed="rId7">
            <a:alphaModFix/>
          </a:blip>
          <a:srcRect b="29277" l="0" r="0" t="0"/>
          <a:stretch/>
        </p:blipFill>
        <p:spPr>
          <a:xfrm>
            <a:off x="8891255" y="1380866"/>
            <a:ext cx="2983229" cy="1657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8;p6" id="249" name="Google Shape;249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19073" y="3121038"/>
            <a:ext cx="2324264" cy="276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9;p6" id="250" name="Google Shape;250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73557" y="4784654"/>
            <a:ext cx="1300521" cy="1134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00;p6" id="251" name="Google Shape;251;p6"/>
          <p:cNvPicPr preferRelativeResize="0"/>
          <p:nvPr/>
        </p:nvPicPr>
        <p:blipFill rotWithShape="1">
          <a:blip r:embed="rId10">
            <a:alphaModFix/>
          </a:blip>
          <a:srcRect b="10443" l="15494" r="15908" t="6225"/>
          <a:stretch/>
        </p:blipFill>
        <p:spPr>
          <a:xfrm>
            <a:off x="7945497" y="5435790"/>
            <a:ext cx="1642316" cy="1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8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57" name="Google Shape;257;p8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grpSp>
        <p:nvGrpSpPr>
          <p:cNvPr id="258" name="Google Shape;258;p8"/>
          <p:cNvGrpSpPr/>
          <p:nvPr/>
        </p:nvGrpSpPr>
        <p:grpSpPr>
          <a:xfrm>
            <a:off x="846057" y="1557283"/>
            <a:ext cx="10499887" cy="4987128"/>
            <a:chOff x="0" y="0"/>
            <a:chExt cx="10499885" cy="4987126"/>
          </a:xfrm>
        </p:grpSpPr>
        <p:sp>
          <p:nvSpPr>
            <p:cNvPr id="259" name="Google Shape;259;p8"/>
            <p:cNvSpPr/>
            <p:nvPr/>
          </p:nvSpPr>
          <p:spPr>
            <a:xfrm>
              <a:off x="0" y="26894"/>
              <a:ext cx="10499885" cy="496023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0" name="Google Shape;260;p8"/>
            <p:cNvSpPr txBox="1"/>
            <p:nvPr/>
          </p:nvSpPr>
          <p:spPr>
            <a:xfrm>
              <a:off x="197238" y="0"/>
              <a:ext cx="10013100" cy="47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Gill Sans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Central Asia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Gill Sans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Energy supply&amp;energy efficiency is associated with the region development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Water-energy nexus is critical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Energy mix is heavily based on fossil fuels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Excellent renewable resources (wind, solar, hydro)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National energy transition plans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Increasing perception towards renewable power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Knowledge gap: energy modelling is rare, open energy modelling is extreme rare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9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66" name="Google Shape;266;p9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pic>
        <p:nvPicPr>
          <p:cNvPr descr="CASR_lines_clean.jpeg" id="267" name="Google Shape;267;p9"/>
          <p:cNvPicPr preferRelativeResize="0"/>
          <p:nvPr/>
        </p:nvPicPr>
        <p:blipFill rotWithShape="1">
          <a:blip r:embed="rId3">
            <a:alphaModFix/>
          </a:blip>
          <a:srcRect b="10046" l="23078" r="20742" t="11384"/>
          <a:stretch/>
        </p:blipFill>
        <p:spPr>
          <a:xfrm>
            <a:off x="273383" y="1509634"/>
            <a:ext cx="5852254" cy="5296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_profile.pdf" id="268" name="Google Shape;2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641" y="1493335"/>
            <a:ext cx="5353754" cy="53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9"/>
          <p:cNvSpPr txBox="1"/>
          <p:nvPr/>
        </p:nvSpPr>
        <p:spPr>
          <a:xfrm>
            <a:off x="7725671" y="2928864"/>
            <a:ext cx="427783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9"/>
          <p:cNvSpPr txBox="1"/>
          <p:nvPr/>
        </p:nvSpPr>
        <p:spPr>
          <a:xfrm>
            <a:off x="7310297" y="1911006"/>
            <a:ext cx="1020639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measurements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019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76" name="Google Shape;276;p10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pic>
        <p:nvPicPr>
          <p:cNvPr descr="Image" id="277" name="Google Shape;27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82" y="2157480"/>
            <a:ext cx="5303878" cy="4287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78" name="Google Shape;278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335" y="2157480"/>
            <a:ext cx="5183814" cy="428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Pacco">
  <a:themeElements>
    <a:clrScheme name="1_Pacc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Pacco">
  <a:themeElements>
    <a:clrScheme name="1_Pacc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